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4"/>
  </p:notesMasterIdLst>
  <p:sldIdLst>
    <p:sldId id="256" r:id="rId2"/>
    <p:sldId id="371" r:id="rId3"/>
    <p:sldId id="383" r:id="rId4"/>
    <p:sldId id="367" r:id="rId5"/>
    <p:sldId id="365" r:id="rId6"/>
    <p:sldId id="363" r:id="rId7"/>
    <p:sldId id="384" r:id="rId8"/>
    <p:sldId id="344" r:id="rId9"/>
    <p:sldId id="378" r:id="rId10"/>
    <p:sldId id="370" r:id="rId11"/>
    <p:sldId id="355" r:id="rId12"/>
    <p:sldId id="369" r:id="rId13"/>
    <p:sldId id="392" r:id="rId14"/>
    <p:sldId id="385" r:id="rId15"/>
    <p:sldId id="391" r:id="rId16"/>
    <p:sldId id="353" r:id="rId17"/>
    <p:sldId id="349" r:id="rId18"/>
    <p:sldId id="354" r:id="rId19"/>
    <p:sldId id="388" r:id="rId20"/>
    <p:sldId id="374" r:id="rId21"/>
    <p:sldId id="375" r:id="rId22"/>
    <p:sldId id="376"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92555"/>
  </p:normalViewPr>
  <p:slideViewPr>
    <p:cSldViewPr snapToGrid="0" snapToObjects="1">
      <p:cViewPr>
        <p:scale>
          <a:sx n="100" d="100"/>
          <a:sy n="100" d="100"/>
        </p:scale>
        <p:origin x="-802"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3/23/2018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983948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dirty="0" smtClean="0"/>
              <a:t>Maggie, presenter</a:t>
            </a:r>
            <a:r>
              <a:rPr lang="en-US" baseline="0" dirty="0" smtClean="0"/>
              <a:t> before me from </a:t>
            </a:r>
            <a:r>
              <a:rPr lang="en-US" baseline="0" dirty="0" err="1" smtClean="0"/>
              <a:t>GRNmap</a:t>
            </a:r>
            <a:r>
              <a:rPr lang="en-US" baseline="0" dirty="0" smtClean="0"/>
              <a:t>,</a:t>
            </a:r>
            <a:r>
              <a:rPr lang="en-US" dirty="0" smtClean="0"/>
              <a:t> had to manually move the nodes now she does not have to do that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p>
          <a:p>
            <a:endParaRPr lang="en-US" baseline="0" dirty="0" smtClean="0"/>
          </a:p>
          <a:p>
            <a:endParaRPr lang="en-US" dirty="0" smtClean="0"/>
          </a:p>
          <a:p>
            <a:r>
              <a:rPr lang="en-US" dirty="0" smtClean="0"/>
              <a:t>TDD and tech stack</a:t>
            </a:r>
          </a:p>
          <a:p>
            <a:r>
              <a:rPr lang="en-US" dirty="0" smtClean="0"/>
              <a:t>JS main language,</a:t>
            </a:r>
          </a:p>
          <a:p>
            <a:r>
              <a:rPr lang="en-US" dirty="0" smtClean="0"/>
              <a:t>express framework,</a:t>
            </a:r>
          </a:p>
          <a:p>
            <a:r>
              <a:rPr lang="en-US" dirty="0" err="1" smtClean="0"/>
              <a:t>nodeJS</a:t>
            </a:r>
            <a:r>
              <a:rPr lang="en-US" dirty="0" smtClean="0"/>
              <a:t> server library</a:t>
            </a:r>
          </a:p>
          <a:p>
            <a:r>
              <a:rPr lang="en-US" dirty="0" smtClean="0"/>
              <a:t>mocha test suite</a:t>
            </a:r>
          </a:p>
          <a:p>
            <a:r>
              <a:rPr lang="en-US" dirty="0" smtClean="0"/>
              <a:t>D3 visualization library</a:t>
            </a:r>
          </a:p>
          <a:p>
            <a:endParaRPr lang="en-US" dirty="0" smtClean="0"/>
          </a:p>
          <a:p>
            <a:r>
              <a:rPr lang="en-US" dirty="0" smtClean="0"/>
              <a:t>We follow TDD </a:t>
            </a:r>
          </a:p>
          <a:p>
            <a:r>
              <a:rPr lang="en-US" dirty="0" smtClean="0"/>
              <a:t>Test written -&gt; fail nothing is written -&gt; add features </a:t>
            </a:r>
          </a:p>
          <a:p>
            <a:r>
              <a:rPr lang="en-US" smtClean="0"/>
              <a:t>-&gt; fix accordingly so all the test passes </a:t>
            </a:r>
          </a:p>
          <a:p>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zooming work</a:t>
            </a:r>
            <a:r>
              <a:rPr lang="en-US" baseline="0" dirty="0" smtClean="0"/>
              <a:t> to v4</a:t>
            </a:r>
          </a:p>
          <a:p>
            <a:r>
              <a:rPr lang="en-US" baseline="0" dirty="0" smtClean="0"/>
              <a:t>Investigated force simulation and understand the changes</a:t>
            </a:r>
          </a:p>
          <a:p>
            <a:r>
              <a:rPr lang="en-US" dirty="0" err="1" smtClean="0"/>
              <a:t>eileens</a:t>
            </a:r>
            <a:r>
              <a:rPr lang="en-US" dirty="0" smtClean="0"/>
              <a:t> node coloring</a:t>
            </a:r>
          </a:p>
          <a:p>
            <a:r>
              <a:rPr lang="en-US" dirty="0" smtClean="0"/>
              <a:t>removed two of our sliders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216379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77568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3/23/2018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85800" y="1371600"/>
            <a:ext cx="8221980" cy="1927225"/>
          </a:xfrm>
        </p:spPr>
        <p:txBody>
          <a:bodyPr>
            <a:normAutofit fontScale="90000"/>
          </a:bodyPr>
          <a:lstStyle/>
          <a:p>
            <a:r>
              <a:rPr lang="en-US" sz="4400" b="1" cap="none" dirty="0" smtClean="0">
                <a:latin typeface="+mn-lt"/>
              </a:rPr>
              <a:t>New Graph Layouts for </a:t>
            </a:r>
            <a:r>
              <a:rPr lang="en-US" sz="4400" b="1" cap="none" dirty="0" err="1" smtClean="0">
                <a:latin typeface="+mn-lt"/>
              </a:rPr>
              <a:t>GRNsight</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smtClean="0">
                <a:latin typeface="+mn-lt"/>
              </a:rPr>
              <a:t>a </a:t>
            </a:r>
            <a:r>
              <a:rPr lang="en-US" sz="3100" cap="none" dirty="0">
                <a:latin typeface="+mn-lt"/>
              </a:rPr>
              <a:t>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smtClean="0"/>
              <a:t>Saturday, March 24</a:t>
            </a:r>
            <a:r>
              <a:rPr lang="en-US" sz="2000" baseline="30000" dirty="0" smtClean="0"/>
              <a:t>th</a:t>
            </a:r>
            <a:r>
              <a:rPr lang="en-US" sz="2000" dirty="0" smtClean="0"/>
              <a:t> 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0994" y="1030777"/>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err="1" smtClean="0"/>
              <a:t>GRNsight</a:t>
            </a:r>
            <a:r>
              <a:rPr lang="en-US" sz="2800" b="1" dirty="0" smtClean="0"/>
              <a:t> v2 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32986" y="4213551"/>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customize normalization factor for edge thickness so that multiple graphs can be generated at the same scale</a:t>
            </a:r>
          </a:p>
        </p:txBody>
      </p:sp>
      <p:sp>
        <p:nvSpPr>
          <p:cNvPr id="10" name="TextBox 9"/>
          <p:cNvSpPr txBox="1"/>
          <p:nvPr/>
        </p:nvSpPr>
        <p:spPr>
          <a:xfrm>
            <a:off x="2532987" y="2357368"/>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Separated bounding box from the viewport to allow graph to reach steady </a:t>
            </a:r>
            <a:r>
              <a:rPr lang="en-US" sz="2300" dirty="0" smtClean="0">
                <a:solidFill>
                  <a:schemeClr val="bg1"/>
                </a:solidFill>
              </a:rPr>
              <a:t>state</a:t>
            </a:r>
            <a:endParaRPr lang="en-US" sz="2300" dirty="0">
              <a:solidFill>
                <a:schemeClr val="bg1"/>
              </a:solidFill>
            </a:endParaRPr>
          </a:p>
        </p:txBody>
      </p:sp>
      <p:sp>
        <p:nvSpPr>
          <p:cNvPr id="12" name="TextBox 11"/>
          <p:cNvSpPr txBox="1"/>
          <p:nvPr/>
        </p:nvSpPr>
        <p:spPr>
          <a:xfrm>
            <a:off x="2532987" y="5491480"/>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smtClean="0">
                <a:solidFill>
                  <a:schemeClr val="bg1"/>
                </a:solidFill>
              </a:rPr>
              <a:t>Allow users to customize gray edge threshold so that a user can decide the threshold to determining if a relationship is weak</a:t>
            </a:r>
            <a:endParaRPr lang="en-US" sz="2300" dirty="0">
              <a:solidFill>
                <a:schemeClr val="bg1"/>
              </a:solidFill>
            </a:endParaRPr>
          </a:p>
        </p:txBody>
      </p:sp>
      <p:sp>
        <p:nvSpPr>
          <p:cNvPr id="13" name="TextBox 12"/>
          <p:cNvSpPr txBox="1"/>
          <p:nvPr/>
        </p:nvSpPr>
        <p:spPr>
          <a:xfrm>
            <a:off x="2532987" y="3294456"/>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zoom and scroll within the graph </a:t>
            </a:r>
            <a:r>
              <a:rPr lang="en-US" sz="2300" dirty="0" smtClean="0">
                <a:solidFill>
                  <a:schemeClr val="bg1"/>
                </a:solidFill>
              </a:rPr>
              <a:t>viewport</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t>GRNsight</a:t>
            </a:r>
            <a:r>
              <a:rPr lang="en-US" sz="3200" b="1" dirty="0" smtClean="0"/>
              <a:t> changes from v2 to v3</a:t>
            </a:r>
            <a:endParaRPr lang="en-US" sz="3200" b="1" dirty="0"/>
          </a:p>
        </p:txBody>
      </p:sp>
      <p:sp>
        <p:nvSpPr>
          <p:cNvPr id="3" name="Content Placeholder 2"/>
          <p:cNvSpPr>
            <a:spLocks noGrp="1"/>
          </p:cNvSpPr>
          <p:nvPr>
            <p:ph idx="1"/>
          </p:nvPr>
        </p:nvSpPr>
        <p:spPr>
          <a:xfrm>
            <a:off x="457200" y="1600200"/>
            <a:ext cx="8321040" cy="4930140"/>
          </a:xfrm>
        </p:spPr>
        <p:txBody>
          <a:bodyPr>
            <a:normAutofit/>
          </a:bodyPr>
          <a:lstStyle/>
          <a:p>
            <a:r>
              <a:rPr lang="en-US" dirty="0" smtClean="0"/>
              <a:t>Refactored </a:t>
            </a:r>
            <a:r>
              <a:rPr lang="en-US" dirty="0" err="1" smtClean="0"/>
              <a:t>GRNsight</a:t>
            </a:r>
            <a:r>
              <a:rPr lang="en-US" dirty="0" smtClean="0"/>
              <a:t> code using D3 library from v3 to v4.</a:t>
            </a:r>
          </a:p>
          <a:p>
            <a:pPr lvl="1"/>
            <a:r>
              <a:rPr lang="en-US" dirty="0" smtClean="0"/>
              <a:t>Simple changes with keyword replacement</a:t>
            </a:r>
          </a:p>
          <a:p>
            <a:pPr lvl="1"/>
            <a:r>
              <a:rPr lang="en-US" dirty="0" smtClean="0"/>
              <a:t>Zooming</a:t>
            </a:r>
          </a:p>
          <a:p>
            <a:pPr lvl="1"/>
            <a:r>
              <a:rPr lang="en-US" dirty="0" smtClean="0"/>
              <a:t>Force Simulation</a:t>
            </a:r>
          </a:p>
          <a:p>
            <a:r>
              <a:rPr lang="en-US" dirty="0" smtClean="0"/>
              <a:t>Two force sliders removed</a:t>
            </a:r>
          </a:p>
          <a:p>
            <a:pPr lvl="1"/>
            <a:r>
              <a:rPr lang="en-US" dirty="0" smtClean="0"/>
              <a:t>Charge Distance</a:t>
            </a:r>
          </a:p>
          <a:p>
            <a:pPr lvl="1"/>
            <a:r>
              <a:rPr lang="en-US" dirty="0" smtClean="0"/>
              <a:t>Gravity</a:t>
            </a:r>
          </a:p>
          <a:p>
            <a:r>
              <a:rPr lang="en-US" b="1" dirty="0" smtClean="0"/>
              <a:t>Node coloring</a:t>
            </a:r>
            <a:r>
              <a:rPr lang="en-US" dirty="0" smtClean="0"/>
              <a:t> </a:t>
            </a:r>
            <a:r>
              <a:rPr lang="en-US" sz="1800" dirty="0" smtClean="0"/>
              <a:t>by Eileen </a:t>
            </a:r>
            <a:r>
              <a:rPr lang="en-US" sz="1800" dirty="0" err="1" smtClean="0"/>
              <a:t>Choe</a:t>
            </a:r>
            <a:r>
              <a:rPr lang="en-US" sz="1800" dirty="0" smtClean="0"/>
              <a:t> 2018</a:t>
            </a:r>
          </a:p>
          <a:p>
            <a:r>
              <a:rPr lang="en-US" b="1" dirty="0" smtClean="0"/>
              <a:t>Grid Layout </a:t>
            </a:r>
            <a:r>
              <a:rPr lang="en-US" sz="1800" dirty="0" smtClean="0"/>
              <a:t>by Jen Shin 2018</a:t>
            </a:r>
          </a:p>
        </p:txBody>
      </p:sp>
      <p:grpSp>
        <p:nvGrpSpPr>
          <p:cNvPr id="10" name="Group 9"/>
          <p:cNvGrpSpPr/>
          <p:nvPr/>
        </p:nvGrpSpPr>
        <p:grpSpPr>
          <a:xfrm>
            <a:off x="5993761" y="2192339"/>
            <a:ext cx="2521589" cy="3896653"/>
            <a:chOff x="5993761" y="2840039"/>
            <a:chExt cx="2521589" cy="3896653"/>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t="6937" r="81574" b="54593"/>
            <a:stretch/>
          </p:blipFill>
          <p:spPr>
            <a:xfrm>
              <a:off x="6204901" y="4160998"/>
              <a:ext cx="2210451" cy="2575694"/>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51370" y="2840039"/>
              <a:ext cx="1363980" cy="136398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993761" y="2890679"/>
              <a:ext cx="1262699" cy="1262699"/>
            </a:xfrm>
            <a:prstGeom prst="rect">
              <a:avLst/>
            </a:prstGeom>
          </p:spPr>
        </p:pic>
      </p:grpSp>
      <p:sp>
        <p:nvSpPr>
          <p:cNvPr id="12" name="TextBox 11"/>
          <p:cNvSpPr txBox="1"/>
          <p:nvPr/>
        </p:nvSpPr>
        <p:spPr>
          <a:xfrm>
            <a:off x="731520" y="5195786"/>
            <a:ext cx="4907280" cy="1292662"/>
          </a:xfrm>
          <a:prstGeom prst="rect">
            <a:avLst/>
          </a:prstGeom>
          <a:noFill/>
        </p:spPr>
        <p:txBody>
          <a:bodyPr wrap="square" rtlCol="0">
            <a:spAutoFit/>
          </a:bodyPr>
          <a:lstStyle/>
          <a:p>
            <a:pPr marL="285750" lvl="1" indent="-285750">
              <a:buFont typeface="Arial" pitchFamily="34" charset="0"/>
              <a:buChar char="•"/>
            </a:pPr>
            <a:r>
              <a:rPr lang="en-US" sz="2000" dirty="0"/>
              <a:t>Included </a:t>
            </a:r>
            <a:r>
              <a:rPr lang="en-US" sz="2000" dirty="0" err="1" smtClean="0"/>
              <a:t>Webpack</a:t>
            </a:r>
            <a:r>
              <a:rPr lang="en-US" sz="2000" dirty="0" smtClean="0"/>
              <a:t> </a:t>
            </a:r>
            <a:r>
              <a:rPr lang="en-US" sz="2000" dirty="0"/>
              <a:t>in the package </a:t>
            </a:r>
            <a:r>
              <a:rPr lang="en-US" sz="2000" dirty="0" smtClean="0"/>
              <a:t>to import and export methods and objects within </a:t>
            </a:r>
            <a:r>
              <a:rPr lang="en-US" sz="2000" dirty="0" err="1" smtClean="0"/>
              <a:t>GRNsight</a:t>
            </a:r>
            <a:r>
              <a:rPr lang="en-US" sz="2000" dirty="0" smtClean="0"/>
              <a:t> files</a:t>
            </a:r>
            <a:endParaRPr lang="en-US" sz="2000" dirty="0"/>
          </a:p>
          <a:p>
            <a:endParaRPr lang="en-US" dirty="0"/>
          </a:p>
        </p:txBody>
      </p:sp>
    </p:spTree>
    <p:extLst>
      <p:ext uri="{BB962C8B-B14F-4D97-AF65-F5344CB8AC3E}">
        <p14:creationId xmlns:p14="http://schemas.microsoft.com/office/powerpoint/2010/main" val="1461398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smtClean="0"/>
              <a:t>Allow </a:t>
            </a:r>
            <a:r>
              <a:rPr lang="en-US" dirty="0"/>
              <a:t>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the nodes in alphabetical order</a:t>
            </a:r>
          </a:p>
          <a:p>
            <a:endParaRPr lang="en-US" dirty="0" smtClean="0"/>
          </a:p>
          <a:p>
            <a:pPr marL="0" indent="0">
              <a:buNone/>
            </a:pPr>
            <a:r>
              <a:rPr lang="en-US" dirty="0" smtClean="0"/>
              <a:t>Full list of 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5400000">
            <a:off x="1215677" y="872536"/>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2705101" y="1622776"/>
            <a:ext cx="5966459" cy="3785652"/>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force graph layout by clicking the button again.</a:t>
            </a:r>
          </a:p>
          <a:p>
            <a:pPr marL="342900" indent="-342900">
              <a:buFont typeface="Arial" charset="0"/>
              <a:buChar char="•"/>
            </a:pPr>
            <a:r>
              <a:rPr lang="en-US" sz="2400" dirty="0" smtClean="0"/>
              <a:t>Toggling back and forth triggers the graph to reload.</a:t>
            </a:r>
          </a:p>
          <a:p>
            <a:pPr marL="342900" indent="-342900">
              <a:buFont typeface="Arial" charset="0"/>
              <a:buChar char="•"/>
            </a:pPr>
            <a:r>
              <a:rPr lang="en-US" sz="2400" dirty="0" smtClean="0"/>
              <a:t>Future plans are to reorganize the menu to 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40046"/>
          <a:stretch/>
        </p:blipFill>
        <p:spPr bwMode="auto">
          <a:xfrm>
            <a:off x="375140" y="2308860"/>
            <a:ext cx="2183854"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91434" y="549834"/>
            <a:ext cx="8663005" cy="80215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500" b="1" smtClean="0"/>
              <a:t>Allow the user to toggle between force graph and grid layout</a:t>
            </a:r>
            <a:endParaRPr lang="en-US" sz="2500" b="1" dirty="0"/>
          </a:p>
        </p:txBody>
      </p:sp>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34" y="549834"/>
            <a:ext cx="8663005" cy="802152"/>
          </a:xfrm>
        </p:spPr>
        <p:txBody>
          <a:bodyPr>
            <a:noAutofit/>
          </a:bodyPr>
          <a:lstStyle/>
          <a:p>
            <a:r>
              <a:rPr lang="en-US" sz="2500" b="1" dirty="0" smtClean="0"/>
              <a:t>Allow the user to toggle between force graph and grid layout</a:t>
            </a:r>
            <a:endParaRPr lang="en-US" sz="2500" b="1" dirty="0"/>
          </a:p>
        </p:txBody>
      </p:sp>
      <p:sp>
        <p:nvSpPr>
          <p:cNvPr id="6" name="Rectangle 5"/>
          <p:cNvSpPr/>
          <p:nvPr/>
        </p:nvSpPr>
        <p:spPr>
          <a:xfrm rot="5400000">
            <a:off x="211369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b="1" dirty="0" smtClean="0"/>
              <a:t>Initial state when graph is first loaded.</a:t>
            </a:r>
          </a:p>
          <a:p>
            <a:pPr marL="285750" indent="-285750">
              <a:buFont typeface="Arial" charset="0"/>
              <a:buChar char="•"/>
            </a:pPr>
            <a:r>
              <a:rPr lang="en-US" sz="2000" b="1" dirty="0" smtClean="0"/>
              <a:t>Nodes 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b="1" dirty="0"/>
              <a:t>Nodes do not float like in force graph.</a:t>
            </a:r>
          </a:p>
          <a:p>
            <a:pPr marL="285750" indent="-285750">
              <a:buFont typeface="Arial" charset="0"/>
              <a:buChar char="•"/>
            </a:pPr>
            <a:r>
              <a:rPr lang="en-US" sz="2000" b="1" dirty="0"/>
              <a:t>Users can move the nodes around like in force graph.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5128260"/>
            <a:ext cx="8743579" cy="1508105"/>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spaced out with margins around them.</a:t>
            </a:r>
          </a:p>
          <a:p>
            <a:pPr marL="342900" indent="-342900">
              <a:buFont typeface="Arial" charset="0"/>
              <a:buChar char="•"/>
            </a:pPr>
            <a:r>
              <a:rPr lang="en-US" sz="2300" dirty="0" smtClean="0"/>
              <a:t>Allows users to compare and analyze data in a easier and faster way.</a:t>
            </a:r>
            <a:endParaRPr lang="en-US" sz="2300" dirty="0"/>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grpSp>
        <p:nvGrpSpPr>
          <p:cNvPr id="3" name="Group 2"/>
          <p:cNvGrpSpPr/>
          <p:nvPr/>
        </p:nvGrpSpPr>
        <p:grpSpPr>
          <a:xfrm>
            <a:off x="194680" y="1564366"/>
            <a:ext cx="8743579" cy="3281954"/>
            <a:chOff x="194680" y="1206226"/>
            <a:chExt cx="8743579" cy="3281954"/>
          </a:xfrm>
        </p:grpSpPr>
        <p:sp>
          <p:nvSpPr>
            <p:cNvPr id="17" name="Rectangle 16"/>
            <p:cNvSpPr/>
            <p:nvPr/>
          </p:nvSpPr>
          <p:spPr>
            <a:xfrm rot="5400000">
              <a:off x="2150647"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test-data1</a:t>
              </a:r>
              <a:endParaRPr lang="en-US" sz="2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31591"/>
              <a:ext cx="4341496" cy="255658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79793" y="1931591"/>
              <a:ext cx="4358466" cy="2556589"/>
            </a:xfrm>
            <a:prstGeom prst="rect">
              <a:avLst/>
            </a:prstGeom>
          </p:spPr>
        </p:pic>
        <p:sp>
          <p:nvSpPr>
            <p:cNvPr id="12" name="Rectangle 11"/>
            <p:cNvSpPr/>
            <p:nvPr/>
          </p:nvSpPr>
          <p:spPr>
            <a:xfrm rot="5400000">
              <a:off x="6544245"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test-data2</a:t>
              </a:r>
              <a:endParaRPr lang="en-US" sz="2400" dirty="0"/>
            </a:p>
          </p:txBody>
        </p:sp>
      </p:grpSp>
      <p:sp>
        <p:nvSpPr>
          <p:cNvPr id="2" name="Title 1"/>
          <p:cNvSpPr>
            <a:spLocks noGrp="1"/>
          </p:cNvSpPr>
          <p:nvPr>
            <p:ph type="title"/>
          </p:nvPr>
        </p:nvSpPr>
        <p:spPr>
          <a:xfrm>
            <a:off x="194679" y="472440"/>
            <a:ext cx="8743579" cy="990600"/>
          </a:xfrm>
        </p:spPr>
        <p:txBody>
          <a:bodyPr>
            <a:noAutofit/>
          </a:bodyPr>
          <a:lstStyle/>
          <a:p>
            <a:r>
              <a:rPr lang="en-US" sz="2800" b="1" dirty="0"/>
              <a:t>Organizing the nodes in a grid pattern facilitates comparison of graphs</a:t>
            </a:r>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107401"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sp>
        <p:nvSpPr>
          <p:cNvPr id="11" name="Rectangle 10"/>
          <p:cNvSpPr/>
          <p:nvPr/>
        </p:nvSpPr>
        <p:spPr>
          <a:xfrm rot="5400000">
            <a:off x="6549395"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was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p>
          <a:p>
            <a:r>
              <a:rPr lang="en-US" dirty="0" smtClean="0"/>
              <a:t>Adding alternate graph layout options such as hierarchical </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smtClean="0"/>
              <a:t>Jen </a:t>
            </a:r>
            <a:r>
              <a:rPr lang="en" sz="2000" dirty="0"/>
              <a:t>Shin</a:t>
            </a:r>
          </a:p>
          <a:p>
            <a:pPr lvl="0">
              <a:spcBef>
                <a:spcPts val="0"/>
              </a:spcBef>
              <a:buNone/>
            </a:pPr>
            <a:r>
              <a:rPr lang="en" sz="2000" dirty="0"/>
              <a:t>Eileen </a:t>
            </a:r>
            <a:r>
              <a:rPr lang="en" sz="2000" dirty="0" smtClean="0"/>
              <a:t>Choe</a:t>
            </a:r>
          </a:p>
          <a:p>
            <a:pPr>
              <a:spcBef>
                <a:spcPts val="0"/>
              </a:spcBef>
              <a:buNone/>
            </a:pPr>
            <a:r>
              <a:rPr lang="en" sz="2000" dirty="0"/>
              <a:t>Mihir </a:t>
            </a:r>
            <a:r>
              <a:rPr lang="en" sz="2000" dirty="0" smtClean="0"/>
              <a:t>Samdarshi</a:t>
            </a:r>
          </a:p>
          <a:p>
            <a:pPr lvl="0">
              <a:spcBef>
                <a:spcPts val="0"/>
              </a:spcBef>
              <a:buNone/>
            </a:pPr>
            <a:r>
              <a:rPr lang="en" sz="2000" dirty="0" smtClean="0"/>
              <a:t>Eddie Bachoura</a:t>
            </a:r>
          </a:p>
          <a:p>
            <a:pPr lvl="0">
              <a:spcBef>
                <a:spcPts val="0"/>
              </a:spcBef>
              <a:buNone/>
            </a:pPr>
            <a:r>
              <a:rPr lang="en" sz="2000" dirty="0" smtClean="0"/>
              <a:t>Anu </a:t>
            </a:r>
            <a:r>
              <a:rPr lang="en-US" sz="2000" dirty="0" err="1" smtClean="0"/>
              <a:t>Varshneya</a:t>
            </a:r>
            <a:endParaRPr lang="en" sz="2000" dirty="0"/>
          </a:p>
          <a:p>
            <a:pPr lvl="0">
              <a:spcBef>
                <a:spcPts val="0"/>
              </a:spcBef>
              <a:buNone/>
            </a:pPr>
            <a:endParaRPr sz="1200" dirty="0" smtClean="0"/>
          </a:p>
          <a:p>
            <a:pPr lvl="0">
              <a:spcBef>
                <a:spcPts val="0"/>
              </a:spcBef>
              <a:buNone/>
            </a:pPr>
            <a:r>
              <a:rPr lang="en" sz="2000" u="sng" dirty="0" smtClean="0"/>
              <a:t>GRNmap </a:t>
            </a:r>
            <a:r>
              <a:rPr lang="en" sz="2000" u="sng" dirty="0"/>
              <a:t>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r>
              <a:rPr lang="en-US" sz="2000" dirty="0" smtClean="0"/>
              <a:t>John Lopez</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015663"/>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smtClean="0"/>
              <a:t>Dionisio</a:t>
            </a:r>
            <a:endParaRPr lang="en" sz="2000" dirty="0"/>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646331"/>
          </a:xfrm>
          <a:prstGeom prst="rect">
            <a:avLst/>
          </a:prstGeom>
          <a:noFill/>
        </p:spPr>
        <p:txBody>
          <a:bodyPr wrap="square" rtlCol="0">
            <a:spAutoFit/>
          </a:bodyPr>
          <a:lstStyle/>
          <a:p>
            <a:r>
              <a:rPr lang="en-US" b="1" dirty="0" smtClean="0"/>
              <a:t>Gene regulatory process</a:t>
            </a:r>
          </a:p>
          <a:p>
            <a:r>
              <a:rPr lang="en-US" b="1" dirty="0" smtClean="0"/>
              <a:t>(Freeman, 2002)</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a:t>
            </a:r>
            <a:r>
              <a:rPr lang="en-US" sz="2800" dirty="0" smtClean="0"/>
              <a:t>gene.</a:t>
            </a:r>
            <a:endParaRPr lang="en-US" sz="2800" dirty="0"/>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414"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
        <p:nvSpPr>
          <p:cNvPr id="8" name="Oval 7">
            <a:extLst>
              <a:ext uri="{FF2B5EF4-FFF2-40B4-BE49-F238E27FC236}">
                <a16:creationId xmlns="" xmlns:a16="http://schemas.microsoft.com/office/drawing/2014/main" xmlns:lc="http://schemas.openxmlformats.org/drawingml/2006/lockedCanvas" id="{FC5C4FF0-357E-8048-BD63-2526883EAC2E}"/>
              </a:ext>
            </a:extLst>
          </p:cNvPr>
          <p:cNvSpPr/>
          <p:nvPr/>
        </p:nvSpPr>
        <p:spPr>
          <a:xfrm>
            <a:off x="4461687" y="5205924"/>
            <a:ext cx="464466" cy="454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14964</TotalTime>
  <Words>1466</Words>
  <Application>Microsoft Office PowerPoint</Application>
  <PresentationFormat>On-screen Show (4:3)</PresentationFormat>
  <Paragraphs>202</Paragraphs>
  <Slides>22</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Clarity</vt:lpstr>
      <vt:lpstr>Equation</vt:lpstr>
      <vt:lpstr>New Graph Layouts for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GRNsight is written in JavaScript and follows software engineering best practices</vt:lpstr>
      <vt:lpstr>GRNsight v2 Screenshot</vt:lpstr>
      <vt:lpstr>GRNsight changes from v2 to v3</vt:lpstr>
      <vt:lpstr>Outline</vt:lpstr>
      <vt:lpstr>Grid layout feature developed for GRNsight v3 is highlighted in this presentation</vt:lpstr>
      <vt:lpstr>PowerPoint Presentation</vt:lpstr>
      <vt:lpstr>Allow the user to toggle between force graph and grid layout</vt:lpstr>
      <vt:lpstr>Organizing the nodes in a grid pattern facilitates comparison of graphs</vt:lpstr>
      <vt:lpstr>Sort the nodes in alphabetical order</vt:lpstr>
      <vt:lpstr>Conclusion</vt:lpstr>
      <vt:lpstr>GRNsight application and code are available under the open source BSD license</vt:lpstr>
      <vt:lpstr>Acknowledgments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558</cp:revision>
  <cp:lastPrinted>2015-01-31T00:19:40Z</cp:lastPrinted>
  <dcterms:created xsi:type="dcterms:W3CDTF">2014-03-18T20:45:52Z</dcterms:created>
  <dcterms:modified xsi:type="dcterms:W3CDTF">2018-03-23T18:28:52Z</dcterms:modified>
</cp:coreProperties>
</file>